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  <p:embeddedFont>
      <p:font typeface="Raleway Bold" pitchFamily="2" charset="0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417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304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789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806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56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032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342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28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793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8850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717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122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20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396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4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691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479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999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804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510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51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Churn Prediction &amp; Retention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Telco Customer Data for Strategic Insights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32692" y="5104209"/>
            <a:ext cx="277796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Rageshree kundu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0FE0FED-7EEA-19ED-8E77-26039257E357}"/>
              </a:ext>
            </a:extLst>
          </p:cNvPr>
          <p:cNvSpPr/>
          <p:nvPr/>
        </p:nvSpPr>
        <p:spPr>
          <a:xfrm>
            <a:off x="5320963" y="10628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A4C1094-23DC-2A52-362B-5E21B9257761}"/>
              </a:ext>
            </a:extLst>
          </p:cNvPr>
          <p:cNvSpPr/>
          <p:nvPr/>
        </p:nvSpPr>
        <p:spPr>
          <a:xfrm>
            <a:off x="793790" y="3686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F1138DA-D67A-7EEF-0685-DB180857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728561"/>
            <a:ext cx="340162" cy="4252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70BB4988-7020-2CD5-D010-49CABBD2C502}"/>
              </a:ext>
            </a:extLst>
          </p:cNvPr>
          <p:cNvSpPr/>
          <p:nvPr/>
        </p:nvSpPr>
        <p:spPr>
          <a:xfrm>
            <a:off x="1530906" y="3763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11FDCD5-81C1-6E19-FB6D-8A7C15213203}"/>
              </a:ext>
            </a:extLst>
          </p:cNvPr>
          <p:cNvSpPr/>
          <p:nvPr/>
        </p:nvSpPr>
        <p:spPr>
          <a:xfrm>
            <a:off x="1530906" y="425434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identified the primary indicators driving customer churn, such as contract type and tenure.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22D7102-402F-314E-2F36-378F6DB08B14}"/>
              </a:ext>
            </a:extLst>
          </p:cNvPr>
          <p:cNvSpPr/>
          <p:nvPr/>
        </p:nvSpPr>
        <p:spPr>
          <a:xfrm>
            <a:off x="5235893" y="3686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4BEF39DB-9E84-6F1C-D5E7-8179FE14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3728561"/>
            <a:ext cx="340162" cy="42529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518BF144-B31D-C631-53B8-B32059551AA6}"/>
              </a:ext>
            </a:extLst>
          </p:cNvPr>
          <p:cNvSpPr/>
          <p:nvPr/>
        </p:nvSpPr>
        <p:spPr>
          <a:xfrm>
            <a:off x="5973008" y="3763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1CFAE356-CAEA-63EA-4CE0-2087F2127A12}"/>
              </a:ext>
            </a:extLst>
          </p:cNvPr>
          <p:cNvSpPr/>
          <p:nvPr/>
        </p:nvSpPr>
        <p:spPr>
          <a:xfrm>
            <a:off x="5973008" y="425434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analysis provides practical strategies to reduce churn and retain valuable customers.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D6D6DDBD-43F9-E9D7-8D3C-1B08C9D35196}"/>
              </a:ext>
            </a:extLst>
          </p:cNvPr>
          <p:cNvSpPr/>
          <p:nvPr/>
        </p:nvSpPr>
        <p:spPr>
          <a:xfrm>
            <a:off x="9677995" y="36860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6B72B30B-2F10-2321-4BA3-27CB0CF99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3728561"/>
            <a:ext cx="340162" cy="425291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60F965E2-547B-D8D0-7432-1F91EF7B84B8}"/>
              </a:ext>
            </a:extLst>
          </p:cNvPr>
          <p:cNvSpPr/>
          <p:nvPr/>
        </p:nvSpPr>
        <p:spPr>
          <a:xfrm>
            <a:off x="10415111" y="3763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7E25B280-B3BA-8E1C-08A5-E272006AEC72}"/>
              </a:ext>
            </a:extLst>
          </p:cNvPr>
          <p:cNvSpPr/>
          <p:nvPr/>
        </p:nvSpPr>
        <p:spPr>
          <a:xfrm>
            <a:off x="10415111" y="425434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Next steps include deploying ML models and analyzing customer lifetime value for sustained growth.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66710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609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 Churn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97812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customers likely to leave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20963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Characterize Risk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597812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traits of at-risk customers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63065" y="54523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5111" y="5487710"/>
            <a:ext cx="3165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Recommend Strategies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5111" y="5978128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actions to reduce churn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5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Foundation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4720"/>
            <a:ext cx="75564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48234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Source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62604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Kaggle: Telco Customer Churn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3265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Size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~7,000 customer records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78297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2668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2668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Demographics, account, usage, churn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009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Clean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duplicates and missing values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Encode Variables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 categorical features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Transform Charges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Numeric conversion for total charges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7194" y="402588"/>
            <a:ext cx="8900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7" name="Text 5"/>
          <p:cNvSpPr/>
          <p:nvPr/>
        </p:nvSpPr>
        <p:spPr>
          <a:xfrm>
            <a:off x="5533650" y="376318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072789" y="3763185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29CD4-C17A-F98B-8435-13928FDF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1" y="1246431"/>
            <a:ext cx="4584397" cy="3290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FD738-CE05-7484-1F56-EA344B62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31" y="1246431"/>
            <a:ext cx="4584397" cy="3290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4A35E0-B7DC-881A-AF02-C07A61E38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4431" y="4685735"/>
            <a:ext cx="4584397" cy="32906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4C63CC-1174-9863-95C8-FFEFD95D2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21" y="4685735"/>
            <a:ext cx="4584397" cy="3290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95110B-9AE7-C0AC-E0AA-5AE36C0C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242" y="1246432"/>
            <a:ext cx="4192886" cy="3290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040EF0-135B-6AC2-4D2E-8DF3F0094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7194" y="4685735"/>
            <a:ext cx="4189839" cy="3290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" y="5394365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6263" y="716502"/>
            <a:ext cx="7098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Churn Risk Indicators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434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138479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Month-to-Month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983227"/>
            <a:ext cx="22542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churn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20434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2138479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Electronic Check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2983227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Frequent payment method for churners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20434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2138479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 Monthly Charges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2983227"/>
            <a:ext cx="22543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churn risk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2043467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2138479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Low Tenure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2628897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 customers more likely to churn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E7E7D8-0C27-905A-AFCA-93985D5B32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004" y="4021417"/>
            <a:ext cx="4491796" cy="36060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ABD2A86-B5FD-2428-F413-9EF10D7CA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6909" y="4030052"/>
            <a:ext cx="4525865" cy="36060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072B86-E82E-C623-BEF2-7E93F02A1F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3875" y="4021417"/>
            <a:ext cx="4519959" cy="36060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20435"/>
            <a:ext cx="6032421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At-Risk Customer Segmentation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87956" y="1428036"/>
            <a:ext cx="1305448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Using rule-based classification, we segmented customers: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1857494"/>
            <a:ext cx="6653570" cy="488192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301960" y="6769894"/>
            <a:ext cx="157520" cy="157520"/>
          </a:xfrm>
          <a:prstGeom prst="roundRect">
            <a:avLst>
              <a:gd name="adj" fmla="val 11610"/>
            </a:avLst>
          </a:prstGeom>
          <a:solidFill>
            <a:srgbClr val="443D09"/>
          </a:solidFill>
          <a:ln/>
        </p:spPr>
      </p:sp>
      <p:sp>
        <p:nvSpPr>
          <p:cNvPr id="6" name="Text 3"/>
          <p:cNvSpPr/>
          <p:nvPr/>
        </p:nvSpPr>
        <p:spPr>
          <a:xfrm>
            <a:off x="3520440" y="6769894"/>
            <a:ext cx="518041" cy="157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At-Risk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4190881" y="6769894"/>
            <a:ext cx="157520" cy="157520"/>
          </a:xfrm>
          <a:prstGeom prst="roundRect">
            <a:avLst>
              <a:gd name="adj" fmla="val 11610"/>
            </a:avLst>
          </a:prstGeom>
          <a:solidFill>
            <a:srgbClr val="E4D234"/>
          </a:solidFill>
          <a:ln/>
        </p:spPr>
      </p:sp>
      <p:sp>
        <p:nvSpPr>
          <p:cNvPr id="8" name="Text 5"/>
          <p:cNvSpPr/>
          <p:nvPr/>
        </p:nvSpPr>
        <p:spPr>
          <a:xfrm>
            <a:off x="4409361" y="6769894"/>
            <a:ext cx="486847" cy="157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87956" y="7104698"/>
            <a:ext cx="6032421" cy="504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"At-Risk" segment includes customers with tenure less than 12 months, monthly charges exceeding $70, and month-to-month contracts. This segment represents a significant portion of our customer base requiring targeted retention efforts.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C0503F-41B4-1F76-2788-D7C46AE6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8580"/>
          <a:stretch/>
        </p:blipFill>
        <p:spPr>
          <a:xfrm>
            <a:off x="7593926" y="1256223"/>
            <a:ext cx="6032421" cy="57171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Targeted Retention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4138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Promote Long-Term Contracts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Offer incentives for commitment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Incentivize Auto-Pay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Encourage paperless billing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Loyalty Discounts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Reward low-tenure users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3454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Personalized CRM Offers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Tailor offers to individual needs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9BC7FBD-70B9-6FD1-496F-18E8C9A4F3C2}"/>
              </a:ext>
            </a:extLst>
          </p:cNvPr>
          <p:cNvSpPr/>
          <p:nvPr/>
        </p:nvSpPr>
        <p:spPr>
          <a:xfrm>
            <a:off x="5014175" y="1233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Impact</a:t>
            </a:r>
            <a:endParaRPr lang="en-US" sz="44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3C30C8D4-2B35-81DD-6D52-96A640F90B25}"/>
              </a:ext>
            </a:extLst>
          </p:cNvPr>
          <p:cNvSpPr/>
          <p:nvPr/>
        </p:nvSpPr>
        <p:spPr>
          <a:xfrm>
            <a:off x="793790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DD36813D-139B-B786-632A-AE011FC1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3910013"/>
            <a:ext cx="340162" cy="42529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5E2094C-4769-69CE-B0EE-CAB2E2E1664B}"/>
              </a:ext>
            </a:extLst>
          </p:cNvPr>
          <p:cNvSpPr/>
          <p:nvPr/>
        </p:nvSpPr>
        <p:spPr>
          <a:xfrm>
            <a:off x="1530906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Churn</a:t>
            </a:r>
            <a:endParaRPr lang="en-US" sz="22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0990B8D-E380-0D93-9B43-FA60E626078D}"/>
              </a:ext>
            </a:extLst>
          </p:cNvPr>
          <p:cNvSpPr/>
          <p:nvPr/>
        </p:nvSpPr>
        <p:spPr>
          <a:xfrm>
            <a:off x="1530906" y="443579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Expect 10-15% less customer attrition. Save valuable relationships.</a:t>
            </a:r>
            <a:endParaRPr lang="en-US" sz="17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E5CF5AC-C05D-E2D2-FB56-3475A4210359}"/>
              </a:ext>
            </a:extLst>
          </p:cNvPr>
          <p:cNvSpPr/>
          <p:nvPr/>
        </p:nvSpPr>
        <p:spPr>
          <a:xfrm>
            <a:off x="5235893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B485AB8-B737-EB8B-89F9-733B4D2C2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3910013"/>
            <a:ext cx="340162" cy="42529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B0EB9DF0-B6B0-3DAC-BF7B-4930570FC943}"/>
              </a:ext>
            </a:extLst>
          </p:cNvPr>
          <p:cNvSpPr/>
          <p:nvPr/>
        </p:nvSpPr>
        <p:spPr>
          <a:xfrm>
            <a:off x="5973008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Increased LTV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C3EBE731-A194-CD24-7C05-ED5EFE992934}"/>
              </a:ext>
            </a:extLst>
          </p:cNvPr>
          <p:cNvSpPr/>
          <p:nvPr/>
        </p:nvSpPr>
        <p:spPr>
          <a:xfrm>
            <a:off x="5973008" y="443579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customer lifetime value significantly. Drive sustainable revenue.</a:t>
            </a:r>
            <a:endParaRPr lang="en-US" sz="175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A0F556E1-4185-5F3A-7B02-D02AD351FA0A}"/>
              </a:ext>
            </a:extLst>
          </p:cNvPr>
          <p:cNvSpPr/>
          <p:nvPr/>
        </p:nvSpPr>
        <p:spPr>
          <a:xfrm>
            <a:off x="9677995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A9AFA15D-EE67-89F0-D9FB-AA534A2B2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3910013"/>
            <a:ext cx="340162" cy="425291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5C50DCE6-C17D-8E3C-25FB-9FB22EA0AA6D}"/>
              </a:ext>
            </a:extLst>
          </p:cNvPr>
          <p:cNvSpPr/>
          <p:nvPr/>
        </p:nvSpPr>
        <p:spPr>
          <a:xfrm>
            <a:off x="10415111" y="3945374"/>
            <a:ext cx="3035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Experience</a:t>
            </a:r>
            <a:endParaRPr lang="en-US" sz="22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88150D8-C3AE-CDB3-9758-7CFC2157A273}"/>
              </a:ext>
            </a:extLst>
          </p:cNvPr>
          <p:cNvSpPr/>
          <p:nvPr/>
        </p:nvSpPr>
        <p:spPr>
          <a:xfrm>
            <a:off x="10415111" y="44357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customer satisfaction. Build stronger brand loyalty.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7663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</TotalTime>
  <Words>296</Words>
  <Application>Microsoft Office PowerPoint</Application>
  <PresentationFormat>Custom</PresentationFormat>
  <Paragraphs>73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Prata</vt:lpstr>
      <vt:lpstr>Raleway</vt:lpstr>
      <vt:lpstr>Raleway Bold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Rageshree Kundu</cp:lastModifiedBy>
  <cp:revision>2</cp:revision>
  <dcterms:created xsi:type="dcterms:W3CDTF">2025-05-27T16:56:06Z</dcterms:created>
  <dcterms:modified xsi:type="dcterms:W3CDTF">2025-05-27T17:33:40Z</dcterms:modified>
</cp:coreProperties>
</file>